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8" r:id="rId2"/>
    <p:sldId id="269" r:id="rId3"/>
    <p:sldId id="270" r:id="rId4"/>
    <p:sldId id="257" r:id="rId5"/>
    <p:sldId id="265" r:id="rId6"/>
    <p:sldId id="258" r:id="rId7"/>
    <p:sldId id="266" r:id="rId8"/>
    <p:sldId id="260" r:id="rId9"/>
    <p:sldId id="271" r:id="rId10"/>
    <p:sldId id="272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38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E1692-49BF-41F2-B34A-7DA12F396496}" type="datetimeFigureOut">
              <a:rPr lang="ru-RU" smtClean="0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979F-5350-43A7-9309-82ABED0AA37A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58CFB5-4DB8-4999-BF25-E603EB0B1E65}" type="datetimeFigureOut">
              <a:rPr lang="ru-RU" smtClean="0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F762-F1E4-44A8-B1E2-CC002428C2C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089D6B-7CE6-4CCC-A6BF-C63CE22751E3}" type="datetimeFigureOut">
              <a:rPr lang="ru-RU" smtClean="0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3D44-FC51-4695-9BBD-B6EB82B8705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5846ED-178D-4D67-B3E4-6EE887638DC8}" type="datetimeFigureOut">
              <a:rPr lang="ru-RU" smtClean="0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C816F-8FF3-4B95-8719-B3658FCD9DA7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1D39AE-CB3A-4612-9B98-793E38716293}" type="datetimeFigureOut">
              <a:rPr lang="ru-RU" smtClean="0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0D5ED-7376-48B1-B87C-475B6E42CFD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76E4AF-7BC1-41FE-B7CE-928D02A16419}" type="datetimeFigureOut">
              <a:rPr lang="ru-RU" smtClean="0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6331-4554-422F-82AE-DCF10928BC92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CEA59C-8812-4EE2-99CF-4FDFA6E16AC5}" type="datetimeFigureOut">
              <a:rPr lang="ru-RU" smtClean="0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E11B-72FC-443F-B553-918448AF46E7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4787CE-0A35-4D42-A89A-8F6209A8ED30}" type="datetimeFigureOut">
              <a:rPr lang="ru-RU" smtClean="0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5198-EEDF-4B83-B2E8-DEFBE757793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169476-C7C7-40B7-886F-D4DE7B783D31}" type="datetimeFigureOut">
              <a:rPr lang="ru-RU" smtClean="0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30DBE-9381-4D31-A86D-F2DE7427A9C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784E1A-AB32-4A57-B213-31F9B7E4C196}" type="datetimeFigureOut">
              <a:rPr lang="ru-RU" smtClean="0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B70C-1886-4EBC-BD3D-9681E2CAF41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49F459-614A-4459-8463-25CC13DD6E54}" type="datetimeFigureOut">
              <a:rPr lang="ru-RU" smtClean="0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B551-D617-4F61-89DB-BD8A6AAF869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ACF4712C-E452-4DC9-9ABA-23FB10493A40}" type="datetimeFigureOut">
              <a:rPr lang="ru-RU" smtClean="0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094A9F3-D43F-49F1-9726-960337BC705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251520" y="332656"/>
            <a:ext cx="8424936" cy="2646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МУНИЦИПАЛЬНОЕ БЮДЖЕТНОЕ ДОШКОЛЬНОЕ ОБРАЗОВАТЕЛЬНОЕ УЧРЕЖДЕНИЕ № 5</a:t>
            </a:r>
          </a:p>
          <a:p>
            <a:pPr algn="ctr" eaLnBrk="1" hangingPunct="1"/>
            <a:r>
              <a:rPr lang="ru-RU" altLang="ru-RU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«ДЕТСКИЙ САД КОМБИНИРОВАННОГО ВИДА Г.ТОСНО»</a:t>
            </a:r>
          </a:p>
          <a:p>
            <a:pPr algn="ctr" eaLnBrk="1" hangingPunct="1"/>
            <a:r>
              <a:rPr lang="ru-RU" altLang="ru-RU" sz="40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ФОП </a:t>
            </a:r>
            <a:r>
              <a:rPr lang="ru-RU" altLang="ru-RU" sz="4000" b="1" dirty="0">
                <a:solidFill>
                  <a:srgbClr val="0070C0"/>
                </a:solidFill>
                <a:latin typeface="Georgia" panose="02040502050405020303" pitchFamily="18" charset="0"/>
              </a:rPr>
              <a:t>ДО:</a:t>
            </a:r>
          </a:p>
          <a:p>
            <a:pPr algn="ctr" eaLnBrk="1" hangingPunct="1"/>
            <a:r>
              <a:rPr lang="ru-RU" altLang="ru-RU" sz="2800" b="1" dirty="0">
                <a:solidFill>
                  <a:srgbClr val="0070C0"/>
                </a:solidFill>
                <a:latin typeface="Georgia" panose="02040502050405020303" pitchFamily="18" charset="0"/>
              </a:rPr>
              <a:t>новая федеральная </a:t>
            </a:r>
            <a:endParaRPr lang="ru-RU" altLang="ru-RU" sz="2800" b="1" dirty="0" smtClean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ctr" eaLnBrk="1" hangingPunct="1"/>
            <a:r>
              <a:rPr lang="ru-RU" altLang="ru-RU" sz="28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образовательная программа дошкольного образования</a:t>
            </a:r>
            <a:endParaRPr lang="ru-RU" altLang="ru-RU" sz="28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336" y="3068960"/>
            <a:ext cx="5525475" cy="338437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1835696" y="600076"/>
            <a:ext cx="57406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Содержательный  </a:t>
            </a:r>
            <a:r>
              <a:rPr lang="ru-RU" altLang="ru-RU" sz="3200" b="1" dirty="0">
                <a:solidFill>
                  <a:srgbClr val="0070C0"/>
                </a:solidFill>
                <a:latin typeface="Georgia" panose="02040502050405020303" pitchFamily="18" charset="0"/>
              </a:rPr>
              <a:t>раздел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58"/>
          <a:stretch>
            <a:fillRect/>
          </a:stretch>
        </p:blipFill>
        <p:spPr bwMode="auto">
          <a:xfrm>
            <a:off x="899592" y="1340768"/>
            <a:ext cx="7704856" cy="491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7643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03" t="323" r="24" b="-323"/>
          <a:stretch>
            <a:fillRect/>
          </a:stretch>
        </p:blipFill>
        <p:spPr bwMode="auto">
          <a:xfrm>
            <a:off x="572468" y="1308283"/>
            <a:ext cx="8196816" cy="4958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1835696" y="600076"/>
            <a:ext cx="59875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 dirty="0">
                <a:solidFill>
                  <a:srgbClr val="0070C0"/>
                </a:solidFill>
                <a:latin typeface="Georgia" panose="02040502050405020303" pitchFamily="18" charset="0"/>
              </a:rPr>
              <a:t>Организационный раздел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1835696" y="1361282"/>
            <a:ext cx="56165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5400" b="1" dirty="0">
                <a:solidFill>
                  <a:srgbClr val="0070C0"/>
                </a:solidFill>
                <a:latin typeface="Georgia" panose="02040502050405020303" pitchFamily="18" charset="0"/>
              </a:rPr>
              <a:t>Спасибо </a:t>
            </a:r>
          </a:p>
          <a:p>
            <a:pPr algn="ctr" eaLnBrk="1" hangingPunct="1"/>
            <a:r>
              <a:rPr lang="ru-RU" altLang="ru-RU" sz="5400" b="1" dirty="0">
                <a:solidFill>
                  <a:srgbClr val="0070C0"/>
                </a:solidFill>
                <a:latin typeface="Georgia" panose="02040502050405020303" pitchFamily="18" charset="0"/>
              </a:rPr>
              <a:t>за внимание!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75" y="4077072"/>
            <a:ext cx="7441215" cy="21602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8424936" cy="5328592"/>
          </a:xfrm>
        </p:spPr>
        <p:txBody>
          <a:bodyPr>
            <a:normAutofit fontScale="47500" lnSpcReduction="20000"/>
          </a:bodyPr>
          <a:lstStyle/>
          <a:p>
            <a:pPr marL="45720" indent="0" algn="ctr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Уважаемые </a:t>
            </a:r>
            <a:r>
              <a:rPr lang="ru-RU" sz="36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родители </a:t>
            </a:r>
            <a:r>
              <a:rPr lang="ru-RU" sz="3600" b="1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мбдоу</a:t>
            </a:r>
            <a:r>
              <a:rPr lang="ru-RU" sz="36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 № 5 Г.Тосно</a:t>
            </a:r>
            <a:endParaRPr lang="ru-RU" sz="3600" b="1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45720" indent="0" algn="ctr">
              <a:buNone/>
            </a:pPr>
            <a:endParaRPr lang="ru-RU" sz="2800" b="1" dirty="0" smtClean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marL="4572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3400" dirty="0">
                <a:solidFill>
                  <a:srgbClr val="002060"/>
                </a:solidFill>
                <a:latin typeface="Georgia" panose="02040502050405020303" pitchFamily="18" charset="0"/>
              </a:rPr>
              <a:t>С </a:t>
            </a:r>
            <a:r>
              <a:rPr lang="ru-RU" altLang="ru-RU" sz="3400" b="1" dirty="0">
                <a:solidFill>
                  <a:srgbClr val="0070C0"/>
                </a:solidFill>
                <a:latin typeface="Georgia" panose="02040502050405020303" pitchFamily="18" charset="0"/>
              </a:rPr>
              <a:t>1 сентября 2023 года </a:t>
            </a:r>
            <a:r>
              <a:rPr lang="ru-RU" altLang="ru-RU" sz="3400" dirty="0">
                <a:solidFill>
                  <a:srgbClr val="002060"/>
                </a:solidFill>
                <a:latin typeface="Georgia" panose="02040502050405020303" pitchFamily="18" charset="0"/>
              </a:rPr>
              <a:t>дошкольные учреждения </a:t>
            </a:r>
            <a:r>
              <a:rPr lang="ru-RU" altLang="ru-RU" sz="3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начали  </a:t>
            </a:r>
            <a:r>
              <a:rPr lang="ru-RU" altLang="ru-RU" sz="3400" dirty="0">
                <a:solidFill>
                  <a:srgbClr val="002060"/>
                </a:solidFill>
                <a:latin typeface="Georgia" panose="02040502050405020303" pitchFamily="18" charset="0"/>
              </a:rPr>
              <a:t>работать по новой федеральной образовательной </a:t>
            </a:r>
            <a:r>
              <a:rPr lang="ru-RU" altLang="ru-RU" sz="3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программе дошкольного образования (ФОП </a:t>
            </a:r>
            <a:r>
              <a:rPr lang="ru-RU" altLang="ru-RU" sz="3400" dirty="0">
                <a:solidFill>
                  <a:srgbClr val="002060"/>
                </a:solidFill>
                <a:latin typeface="Georgia" panose="02040502050405020303" pitchFamily="18" charset="0"/>
              </a:rPr>
              <a:t>ДО</a:t>
            </a:r>
            <a:r>
              <a:rPr lang="ru-RU" altLang="ru-RU" sz="3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). </a:t>
            </a:r>
            <a:endParaRPr lang="ru-RU" altLang="ru-RU" sz="34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4572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altLang="ru-RU" sz="34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42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ФЕДЕРАЛЬНАЯ ОБРАЗОВАТЕЛЬНАЯ ПРОГРАММА </a:t>
            </a: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42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ДОШКОЛЬНОГО  ОБРАЗОВАНИЯ </a:t>
            </a: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3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– </a:t>
            </a:r>
            <a:r>
              <a:rPr lang="ru-RU" altLang="ru-RU" sz="3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это </a:t>
            </a:r>
            <a:r>
              <a:rPr lang="ru-RU" altLang="ru-RU" sz="38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обязательный для всех детских садов документ </a:t>
            </a: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3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утвержден Приказом </a:t>
            </a:r>
            <a:r>
              <a:rPr lang="ru-RU" sz="3400" dirty="0" err="1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Минпросвещения</a:t>
            </a:r>
            <a:r>
              <a:rPr lang="ru-RU" sz="3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от </a:t>
            </a:r>
            <a:r>
              <a:rPr lang="ru-RU" sz="34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25.11 2022г. № </a:t>
            </a:r>
            <a:r>
              <a:rPr lang="ru-RU" sz="3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1028.</a:t>
            </a:r>
          </a:p>
          <a:p>
            <a:pPr marL="4572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/>
            </a:r>
            <a:br>
              <a:rPr lang="ru-RU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</a:br>
            <a:r>
              <a:rPr lang="ru-RU" altLang="ru-RU" sz="3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ФОП ДО </a:t>
            </a:r>
            <a:r>
              <a:rPr lang="ru-RU" sz="3400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определяет единый для всей страны базовый объем, содержание, планируемые результаты дошкольного образования. Предусматривает интеграцию воспитания и обучения в едином образовательном процессе. </a:t>
            </a:r>
            <a:endParaRPr lang="ru-RU" sz="3400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37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3284984"/>
            <a:ext cx="7704856" cy="401834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«Мы разрабатываем такую программу, я, наверно, впервые об этом скажу, помощи родителям, у которых родился ребенок, именно с точки зрения того, как его воспитывать. Ребенок в дошкольном детстве должен максимально развиваться, он должен общаться со сверстниками, играть, у него должны развиваться основные психологические функции. А в школе его уже потом научат читать и писать»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44450" indent="2820988">
              <a:buNone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Министр просвещения России</a:t>
            </a:r>
          </a:p>
          <a:p>
            <a:pPr marL="44450" indent="2820988">
              <a:buNone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Кравцов Сергей Сергеевич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3613"/>
            <a:ext cx="3456385" cy="2598405"/>
          </a:xfrm>
          <a:prstGeom prst="ellipse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614571"/>
            <a:ext cx="2880320" cy="2316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7150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698416" y="692696"/>
            <a:ext cx="7992887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sz="2800" b="1" dirty="0">
              <a:solidFill>
                <a:srgbClr val="00206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ru-RU" altLang="ru-RU" sz="2800" b="1" u="sng" dirty="0">
                <a:solidFill>
                  <a:srgbClr val="0070C0"/>
                </a:solidFill>
                <a:latin typeface="Georgia" panose="02040502050405020303" pitchFamily="18" charset="0"/>
              </a:rPr>
              <a:t>Цель ФОП ДО </a:t>
            </a:r>
            <a:r>
              <a:rPr lang="ru-RU" alt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– разностороннее развитие ребенка дошкольного возраста на основе духовно-нравственных ценностей российского народа, исторических и национально-культурных традиций. </a:t>
            </a:r>
            <a:endParaRPr lang="ru-RU" altLang="ru-RU" sz="28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 eaLnBrk="1" hangingPunct="1"/>
            <a:endParaRPr lang="ru-RU" altLang="ru-RU" sz="28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078" name="TextBox 5"/>
          <p:cNvSpPr txBox="1">
            <a:spLocks noChangeArrowheads="1"/>
          </p:cNvSpPr>
          <p:nvPr/>
        </p:nvSpPr>
        <p:spPr bwMode="auto">
          <a:xfrm>
            <a:off x="8893175" y="53006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476250"/>
            <a:ext cx="7992888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ФОП ДО - это норматив, который был разработан </a:t>
            </a:r>
            <a:r>
              <a:rPr lang="ru-RU" sz="2400" b="1" dirty="0" smtClean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для осуществления</a:t>
            </a: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 следующих функций</a:t>
            </a:r>
            <a:r>
              <a:rPr lang="ru-RU" sz="2400" dirty="0" smtClean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:</a:t>
            </a:r>
            <a:endParaRPr lang="ru-RU" sz="2400" dirty="0">
              <a:solidFill>
                <a:srgbClr val="0070C0"/>
              </a:solidFill>
              <a:latin typeface="Georgia" panose="02040502050405020303" pitchFamily="18" charset="0"/>
              <a:cs typeface="+mn-cs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создать единое федеральное образовательное пространство для воспитания и развития дошкольников;</a:t>
            </a: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обеспечить детям и родителям равные и качественные условия дошкольного образования на всей территории России;</a:t>
            </a: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создать единое ядро содержания дошкольного образования, которое будет приобщать детей к традиционным духовно-нравственным и социокультурным ценностям, а также воспитает в них тягу и любовь к истории и культуре своей страны, малой родины и семьи;</a:t>
            </a: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воспитывать и развивать ребенка с активной гражданской позицией, патриотическими взглядами и ценностями.</a:t>
            </a:r>
          </a:p>
        </p:txBody>
      </p:sp>
      <p:sp>
        <p:nvSpPr>
          <p:cNvPr id="4102" name="TextBox 5"/>
          <p:cNvSpPr txBox="1">
            <a:spLocks noChangeArrowheads="1"/>
          </p:cNvSpPr>
          <p:nvPr/>
        </p:nvSpPr>
        <p:spPr bwMode="auto">
          <a:xfrm>
            <a:off x="8893175" y="53006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6852" y="2852936"/>
            <a:ext cx="1940892" cy="1223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/>
              <a:t>ФОП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16920" y="2916833"/>
            <a:ext cx="2232025" cy="961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/>
              <a:t>ФГОС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88111" y="2673114"/>
            <a:ext cx="2232025" cy="1583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/>
              <a:t>Основа для ОП</a:t>
            </a:r>
          </a:p>
        </p:txBody>
      </p:sp>
      <p:sp>
        <p:nvSpPr>
          <p:cNvPr id="6" name="Плюс 5"/>
          <p:cNvSpPr/>
          <p:nvPr/>
        </p:nvSpPr>
        <p:spPr>
          <a:xfrm>
            <a:off x="2267744" y="2936280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Равно 6"/>
          <p:cNvSpPr/>
          <p:nvPr/>
        </p:nvSpPr>
        <p:spPr>
          <a:xfrm>
            <a:off x="5448945" y="2943821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21206" y="919973"/>
            <a:ext cx="77989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Федеральная образовательная программа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дошкольного образования</a:t>
            </a:r>
            <a:endParaRPr lang="ru-RU" dirty="0" smtClean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и Федеральный государственный стандарт дошкольного образования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станут основой для разработки образовательных программ ДОО</a:t>
            </a:r>
            <a:endParaRPr lang="ru-RU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600" y="476672"/>
            <a:ext cx="7632848" cy="6032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Отличие ФОП ДО от ООП </a:t>
            </a:r>
            <a:r>
              <a:rPr lang="ru-RU" sz="2400" b="1" dirty="0" smtClean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ДО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более детализирована,</a:t>
            </a: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рассчитана на дошкольное воспитание разных возрастных групп,</a:t>
            </a: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направлена на воспитание патриотических и интернациональных чувств,</a:t>
            </a: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сделан акцент на правила безопасного поведения в различных ситуациях,</a:t>
            </a: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представлен примерный перечень музыкальных и художественных произведений искусства, анимационных и кинематографических произведений</a:t>
            </a:r>
            <a:r>
              <a:rPr lang="ru-RU" sz="2400" dirty="0">
                <a:latin typeface="Georgia" panose="02040502050405020303" pitchFamily="18" charset="0"/>
                <a:cs typeface="+mn-cs"/>
              </a:rPr>
              <a:t>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latin typeface="Georgia" panose="02040502050405020303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332656"/>
            <a:ext cx="8352928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Black" pitchFamily="34" charset="0"/>
              <a:cs typeface="+mn-cs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Разделы ФОП:</a:t>
            </a:r>
            <a:endParaRPr lang="ru-RU" sz="2800" dirty="0">
              <a:solidFill>
                <a:srgbClr val="0070C0"/>
              </a:solidFill>
              <a:latin typeface="Georgia" panose="02040502050405020303" pitchFamily="18" charset="0"/>
              <a:cs typeface="+mn-cs"/>
            </a:endParaRPr>
          </a:p>
          <a:p>
            <a:pPr marL="571500" indent="-57150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целевой</a:t>
            </a:r>
          </a:p>
          <a:p>
            <a:pPr marL="571500" indent="-57150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содержательный</a:t>
            </a: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‎</a:t>
            </a:r>
          </a:p>
          <a:p>
            <a:pPr marL="571500" indent="-57150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организационный</a:t>
            </a:r>
            <a:endParaRPr lang="ru-RU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В структуру ФОП входят:</a:t>
            </a:r>
            <a:endParaRPr lang="ru-RU" sz="2800" b="1" dirty="0">
              <a:solidFill>
                <a:srgbClr val="0070C0"/>
              </a:solidFill>
              <a:latin typeface="Georgia" panose="02040502050405020303" pitchFamily="18" charset="0"/>
              <a:cs typeface="+mn-cs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федеральная рабочая программа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образования;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федеральная рабочая программа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воспитания;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программа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коррекционно-развивающей работы;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примерный режим и распорядок дня в дошкольной группе;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федеральный календарный план воспитательной работы.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Box 2"/>
          <p:cNvSpPr txBox="1">
            <a:spLocks noChangeArrowheads="1"/>
          </p:cNvSpPr>
          <p:nvPr/>
        </p:nvSpPr>
        <p:spPr bwMode="auto">
          <a:xfrm>
            <a:off x="2771800" y="533400"/>
            <a:ext cx="39604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Целевой </a:t>
            </a:r>
            <a:r>
              <a:rPr lang="ru-RU" altLang="ru-RU" sz="2800" b="1" dirty="0">
                <a:solidFill>
                  <a:srgbClr val="0070C0"/>
                </a:solidFill>
                <a:latin typeface="Georgia" panose="02040502050405020303" pitchFamily="18" charset="0"/>
              </a:rPr>
              <a:t>раздел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46"/>
          <a:stretch>
            <a:fillRect/>
          </a:stretch>
        </p:blipFill>
        <p:spPr bwMode="auto">
          <a:xfrm>
            <a:off x="611560" y="1340768"/>
            <a:ext cx="801381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197801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255</TotalTime>
  <Words>360</Words>
  <Application>Microsoft Office PowerPoint</Application>
  <PresentationFormat>Экран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Georgia</vt:lpstr>
      <vt:lpstr>Trebuchet MS</vt:lpstr>
      <vt:lpstr>Wingdings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</cp:lastModifiedBy>
  <cp:revision>29</cp:revision>
  <dcterms:created xsi:type="dcterms:W3CDTF">2023-02-22T14:53:18Z</dcterms:created>
  <dcterms:modified xsi:type="dcterms:W3CDTF">2023-12-19T13:51:53Z</dcterms:modified>
</cp:coreProperties>
</file>